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5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2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7D22-EFBA-44DB-ACC5-DB502508A85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802859-5E6D-45F8-B2C4-5794E5F8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20D9-47E7-490F-A8AB-8F10D5C63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58129"/>
            <a:ext cx="7766936" cy="4698609"/>
          </a:xfrm>
        </p:spPr>
        <p:txBody>
          <a:bodyPr>
            <a:normAutofit/>
          </a:bodyPr>
          <a:lstStyle/>
          <a:p>
            <a:pPr algn="ctr"/>
            <a:r>
              <a:rPr lang="ka-GE" sz="4400" dirty="0">
                <a:latin typeface="+mn-lt"/>
              </a:rPr>
              <a:t>დავით აღმაშენებლის ხსენების </a:t>
            </a:r>
            <a:r>
              <a:rPr lang="ka-GE" sz="4400" dirty="0" err="1">
                <a:latin typeface="+mn-lt"/>
              </a:rPr>
              <a:t>დრღე</a:t>
            </a:r>
            <a:br>
              <a:rPr lang="ka-GE" sz="4400" dirty="0">
                <a:latin typeface="+mn-lt"/>
              </a:rPr>
            </a:br>
            <a:br>
              <a:rPr lang="ka-GE" sz="3200" dirty="0">
                <a:latin typeface="+mn-lt"/>
              </a:rPr>
            </a:br>
            <a:r>
              <a:rPr lang="ka-GE" sz="3200" dirty="0" err="1">
                <a:latin typeface="+mn-lt"/>
              </a:rPr>
              <a:t>პრეზენტატორი</a:t>
            </a:r>
            <a:r>
              <a:rPr lang="ka-GE" sz="3200" dirty="0">
                <a:latin typeface="+mn-lt"/>
              </a:rPr>
              <a:t>: სსიპ ბოლნისის მუნიციპალიტეტის სოფელ </a:t>
            </a:r>
            <a:r>
              <a:rPr lang="ka-GE" sz="3200" dirty="0" err="1">
                <a:latin typeface="+mn-lt"/>
              </a:rPr>
              <a:t>ხიდისყურის</a:t>
            </a:r>
            <a:r>
              <a:rPr lang="ka-GE" sz="3200" dirty="0">
                <a:latin typeface="+mn-lt"/>
              </a:rPr>
              <a:t>  საჯარო სკოლის მოსწავლეები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71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93EC-88D7-4211-B5C8-7B733F44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3" y="342314"/>
            <a:ext cx="6651934" cy="1320800"/>
          </a:xfrm>
        </p:spPr>
        <p:txBody>
          <a:bodyPr/>
          <a:lstStyle/>
          <a:p>
            <a:br>
              <a:rPr lang="en-US" dirty="0"/>
            </a:br>
            <a:r>
              <a:rPr lang="ka-GE" dirty="0"/>
              <a:t>გარდაცვალება და დაკრძალვა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4E54E-653E-4804-9BE3-E09FF9B37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333" y="1002714"/>
            <a:ext cx="4184035" cy="3880772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ka-GE" sz="2000" b="1" dirty="0"/>
              <a:t>1125 წლის 24 იანვარს, ორმოცდაცამეტი წლის ასაკში, გარდაიცვალა საქართველოს მეფე დავით </a:t>
            </a:r>
            <a:r>
              <a:rPr lang="en-US" sz="2000" b="1" dirty="0"/>
              <a:t>IV </a:t>
            </a:r>
            <a:r>
              <a:rPr lang="ka-GE" sz="2000" b="1" dirty="0"/>
              <a:t>აღმაშენებელი. მემატიანის გადმოცემით, მეფეს დიდხანს არ უავადმყოფია. 1124 წლის შემოდგომაზე მან შირვანი შემოიმტკიცა და იქაური საქმეები განაგო. ზამთარი საქართველოში გაატარა, სადაც უეცრად შეუძლოდ შეიქნა და გარდაიცვალა.</a:t>
            </a:r>
            <a:endParaRPr lang="ka-GE" sz="2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763C72-AFFF-429D-ABD2-800C163DF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8234" y="2067950"/>
            <a:ext cx="4102950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1A80-E866-4C50-A51B-704B94589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3" y="63963"/>
            <a:ext cx="7766936" cy="1646302"/>
          </a:xfrm>
        </p:spPr>
        <p:txBody>
          <a:bodyPr/>
          <a:lstStyle/>
          <a:p>
            <a:br>
              <a:rPr lang="en-US" dirty="0"/>
            </a:br>
            <a:r>
              <a:rPr lang="ka-GE" dirty="0" err="1"/>
              <a:t>საინტერესოცნობები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2169-D5E2-419B-A38B-54CFB3E3A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99" y="887114"/>
            <a:ext cx="9189597" cy="53879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ka-GE" b="1" dirty="0" err="1"/>
              <a:t>ჰერალდიკოსთაერთი</a:t>
            </a:r>
            <a:r>
              <a:rPr lang="ka-GE" b="1" dirty="0"/>
              <a:t> ნაწილის აზრით, დავით </a:t>
            </a:r>
            <a:r>
              <a:rPr lang="ka-GE" b="1" dirty="0" err="1"/>
              <a:t>აღმაშენებლისდროშაზეგამოსახული</a:t>
            </a:r>
            <a:r>
              <a:rPr lang="ka-GE" b="1" dirty="0"/>
              <a:t> იყო წმინდა გიორგის ჯვარი და „ცხენი რქოსანი“</a:t>
            </a:r>
            <a:endParaRPr lang="ka-GE" dirty="0"/>
          </a:p>
          <a:p>
            <a:r>
              <a:rPr lang="ka-GE" dirty="0"/>
              <a:t>•</a:t>
            </a:r>
            <a:r>
              <a:rPr lang="ka-GE" b="1" dirty="0"/>
              <a:t>დავითის მემატიანე მოგვითხრობს, თუ როგორ იხსნა მეფე </a:t>
            </a:r>
            <a:r>
              <a:rPr lang="ka-GE" b="1" dirty="0" err="1"/>
              <a:t>სიკვდილისაგანგულსაკიდმახატმა</a:t>
            </a:r>
            <a:r>
              <a:rPr lang="ka-GE" b="1" dirty="0"/>
              <a:t>: დავითი ქართლში ერთ ციხეს იყო </a:t>
            </a:r>
            <a:r>
              <a:rPr lang="ka-GE" b="1" dirty="0" err="1"/>
              <a:t>შემომდგარი</a:t>
            </a:r>
            <a:r>
              <a:rPr lang="ka-GE" b="1" dirty="0"/>
              <a:t>. მეციხოვნეები დანებებას არ აპირებდნენ. მეფის ბრძანებით, ქართველთა ჯარმა ბანაკი დასცა და ბლოკადა დაიწყო. ერთ დღესაც დავითი კარვიდან პერანგისამარა გამოსულა. როგორც ჩანს, </a:t>
            </a:r>
            <a:r>
              <a:rPr lang="ka-GE" b="1" dirty="0" err="1"/>
              <a:t>მეციხოვნებმაეს</a:t>
            </a:r>
            <a:r>
              <a:rPr lang="ka-GE" b="1" dirty="0"/>
              <a:t> შეამჩნიეს და ერთ-ერთმა მათგანმა, რომელიც ისრის უცდომელი მსროლელი იყო, მეფე მიზანში ამოიღო. ზუსტად ნასროლი ისარი დავითს მკერდში </a:t>
            </a:r>
            <a:r>
              <a:rPr lang="ka-GE" b="1" dirty="0" err="1"/>
              <a:t>მოხვდა.ყველას</a:t>
            </a:r>
            <a:r>
              <a:rPr lang="ka-GE" b="1" dirty="0"/>
              <a:t> ეგონა მეფე დაჭრესო, მაგრამ ის უვნებლად გადარჩა —დავითი მკერდზე დაკიდებულმა მთავარანგელოზის პატარა ხატმა იხსნა, რომელსაც ისარმა ვერაფერი დააკლო</a:t>
            </a:r>
            <a:endParaRPr lang="ka-GE" dirty="0"/>
          </a:p>
          <a:p>
            <a:r>
              <a:rPr lang="ka-G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AF8F-1E90-4F98-B67D-AC2507B87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304" y="893300"/>
            <a:ext cx="8655025" cy="816968"/>
          </a:xfrm>
        </p:spPr>
        <p:txBody>
          <a:bodyPr/>
          <a:lstStyle/>
          <a:p>
            <a:br>
              <a:rPr lang="en-US" dirty="0"/>
            </a:br>
            <a:r>
              <a:rPr lang="ka-GE" sz="3200" b="1" dirty="0"/>
              <a:t>დავით აღმაშენებლის დროშა. დროშაზე გამოსახულია ჯვარი და ცხენი რქოსანი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3D3CA-89AB-49F2-8321-ED84B3B1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65" y="2349097"/>
            <a:ext cx="6240539" cy="38266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400811-AC34-4C76-9754-F5F2E98F5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375" y="2880550"/>
            <a:ext cx="265462" cy="1096899"/>
          </a:xfrm>
        </p:spPr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5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52654-6F9C-46A9-BFAE-D480E787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239151"/>
            <a:ext cx="8637563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7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9EFC-F2D3-4555-B5B9-BC8DC0CF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651"/>
            <a:ext cx="10515600" cy="1325563"/>
          </a:xfrm>
        </p:spPr>
        <p:txBody>
          <a:bodyPr/>
          <a:lstStyle/>
          <a:p>
            <a:r>
              <a:rPr lang="en-US" b="1" dirty="0"/>
              <a:t>             </a:t>
            </a:r>
            <a:r>
              <a:rPr lang="ka-GE" b="1" dirty="0"/>
              <a:t>დავით </a:t>
            </a:r>
            <a:r>
              <a:rPr lang="en-US" b="1" dirty="0"/>
              <a:t>IV </a:t>
            </a:r>
            <a:r>
              <a:rPr lang="ka-GE" b="1" dirty="0"/>
              <a:t>აღმაშენებელი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E929-DDD2-4E97-896A-00A10D0C6B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b="1" dirty="0"/>
              <a:t>დავით </a:t>
            </a:r>
            <a:r>
              <a:rPr lang="en-US" b="1" dirty="0"/>
              <a:t>IV </a:t>
            </a:r>
            <a:r>
              <a:rPr lang="ka-GE" b="1" dirty="0"/>
              <a:t>აღმაშენებელი(</a:t>
            </a:r>
            <a:r>
              <a:rPr lang="ka-GE" b="1" dirty="0" err="1"/>
              <a:t>დ.1073</a:t>
            </a:r>
            <a:r>
              <a:rPr lang="ka-GE" b="1" dirty="0"/>
              <a:t>,[3]ქუთაისი—</a:t>
            </a:r>
            <a:r>
              <a:rPr lang="ka-GE" b="1" dirty="0" err="1"/>
              <a:t>გ.24</a:t>
            </a:r>
            <a:r>
              <a:rPr lang="ka-GE" b="1" dirty="0"/>
              <a:t> </a:t>
            </a:r>
            <a:r>
              <a:rPr lang="ka-GE" b="1" dirty="0" err="1"/>
              <a:t>იანვარი,1125</a:t>
            </a:r>
            <a:r>
              <a:rPr lang="ka-GE" b="1" dirty="0"/>
              <a:t>[4][5]) —</a:t>
            </a:r>
            <a:r>
              <a:rPr lang="ka-GE" b="1" dirty="0" err="1"/>
              <a:t>საქართველოსმეფე1089-1125წლებში,გიორგი</a:t>
            </a:r>
            <a:r>
              <a:rPr lang="ka-GE" b="1" dirty="0"/>
              <a:t> </a:t>
            </a:r>
            <a:r>
              <a:rPr lang="en-US" b="1" dirty="0"/>
              <a:t>II-</a:t>
            </a:r>
            <a:r>
              <a:rPr lang="ka-GE" b="1" dirty="0" err="1"/>
              <a:t>ისძე</a:t>
            </a:r>
            <a:r>
              <a:rPr lang="ka-GE" b="1" dirty="0"/>
              <a:t>, დიდი სახელმწიფო მოღვაწე და ძლევამოსილი მხედართმთავარი, რომელსაც განსაკუთრებული ადგილი </a:t>
            </a:r>
            <a:r>
              <a:rPr lang="ka-GE" b="1" dirty="0" err="1"/>
              <a:t>უკავიასაქართველოს</a:t>
            </a:r>
            <a:r>
              <a:rPr lang="ka-GE" b="1" dirty="0"/>
              <a:t> ისტორიაში.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E786B-AF82-4217-9E9B-681D4D36C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773" y="2160588"/>
            <a:ext cx="250415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1189C0-A7E7-4670-95F2-73AB0B3E68B0}"/>
              </a:ext>
            </a:extLst>
          </p:cNvPr>
          <p:cNvSpPr/>
          <p:nvPr/>
        </p:nvSpPr>
        <p:spPr>
          <a:xfrm>
            <a:off x="815925" y="1501550"/>
            <a:ext cx="10185009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ka-GE" sz="2400" dirty="0"/>
              <a:t>დავით </a:t>
            </a:r>
            <a:r>
              <a:rPr lang="en-US" sz="2400" dirty="0"/>
              <a:t>IV </a:t>
            </a:r>
            <a:r>
              <a:rPr lang="ka-GE" sz="2400" dirty="0"/>
              <a:t>ტახტზე 1089 წელს 16 წლის ასაკში ავიდა. მამამისი, გიორგი </a:t>
            </a:r>
            <a:r>
              <a:rPr lang="en-US" sz="2400" dirty="0"/>
              <a:t>II, </a:t>
            </a:r>
            <a:r>
              <a:rPr lang="ka-GE" sz="2400" dirty="0"/>
              <a:t>შექმნილი პოლიტიკური მდგომარეობიდან გამომდინარე, იძულებული გახდა შვილის სასარგებლოდ ტახტზე უარი ეთქვა. დავითს ძალიან მძიმე მემკვიდრეობა ერგო: ქვეყანა დარბეული იყო მტრის </a:t>
            </a:r>
            <a:r>
              <a:rPr lang="ka-GE" sz="2400" dirty="0" err="1"/>
              <a:t>შემოსევებისაგან,თურქ-სელჩუკთამომთაბარე</a:t>
            </a:r>
            <a:r>
              <a:rPr lang="ka-GE" sz="2400" dirty="0"/>
              <a:t> ტომები სახლდებოდნენ დაპყრობილ ტერიტორიებზე და ქართველ ხალხს ფიზიკური განადგურების საფრთხეს უქმნიდნენ, დიდგვაროვანი ფეოდალები მეფეს ხშირად არ ემორჩილებოდნენ, საქართველოს მეფის </a:t>
            </a:r>
            <a:r>
              <a:rPr lang="ka-GE" sz="2400" dirty="0" err="1"/>
              <a:t>ხელისუფლებალიხის</a:t>
            </a:r>
            <a:r>
              <a:rPr lang="ka-GE" sz="2400" dirty="0"/>
              <a:t> </a:t>
            </a:r>
            <a:r>
              <a:rPr lang="ka-GE" sz="2400" dirty="0" err="1"/>
              <a:t>ქედისაღმოსავლეთით</a:t>
            </a:r>
            <a:r>
              <a:rPr lang="ka-GE" sz="2400" dirty="0"/>
              <a:t> არ ვრცელდებოდა.</a:t>
            </a:r>
            <a:r>
              <a:rPr lang="ka-GE" sz="2400" i="0" u="none" strike="noStrike" baseline="0" dirty="0"/>
              <a:t>[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0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0C82-270E-4491-A32B-B70A0BE8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73999" y="609600"/>
            <a:ext cx="2650714" cy="1320800"/>
          </a:xfrm>
        </p:spPr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25DC-080F-4C84-BA8C-0A52A7A57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285" y="998806"/>
            <a:ext cx="6921129" cy="5359791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ka-GE" dirty="0"/>
              <a:t>დავით აღმაშენებელმა </a:t>
            </a:r>
            <a:r>
              <a:rPr lang="ka-GE" dirty="0" err="1"/>
              <a:t>ოცდათექვსმეტწლიანიმმართველობის</a:t>
            </a:r>
            <a:r>
              <a:rPr lang="ka-GE" dirty="0"/>
              <a:t> განმავლობაში ჩაატარა სიღრმისეული რეფორმები, რომლებმაც საბოლოოდ დაასრულეს ფეოდალური საქართველოს გაერთიანების პროცესი, მან ქვეყნიდან სელჩუკი დამპყრობლები განდევნა, საქართველო რეგიონის უძლიერეს სახელმწიფოდ აქცია და მემკვიდრეებისათვის გადააბარა ქვეყანა, რომელიც გადაჭიმული იყო „</a:t>
            </a:r>
            <a:r>
              <a:rPr lang="ka-GE" dirty="0" err="1"/>
              <a:t>ნიკოფსითგანდარუბანდისა</a:t>
            </a:r>
            <a:r>
              <a:rPr lang="ka-GE" dirty="0"/>
              <a:t> </a:t>
            </a:r>
            <a:r>
              <a:rPr lang="ka-GE" dirty="0" err="1"/>
              <a:t>საზღურადმდედა</a:t>
            </a:r>
            <a:r>
              <a:rPr lang="ka-GE" dirty="0"/>
              <a:t> </a:t>
            </a:r>
            <a:r>
              <a:rPr lang="ka-GE" dirty="0" err="1"/>
              <a:t>ოვსეთიდგანსოერად</a:t>
            </a:r>
            <a:r>
              <a:rPr lang="ka-GE" dirty="0"/>
              <a:t> და </a:t>
            </a:r>
            <a:r>
              <a:rPr lang="ka-GE" dirty="0" err="1"/>
              <a:t>არეგაწადმდე</a:t>
            </a:r>
            <a:r>
              <a:rPr lang="ka-GE" dirty="0"/>
              <a:t>“. განსაკუთრებით მნიშვნელოვანი იყო დავით აღმაშენებლის ეკონომიკური და საეკლესიო რეფორმები, რომლებიც საქართველოს გაძლიერების მთავარი საყრდენი გახდა. მის სახელს </a:t>
            </a:r>
            <a:r>
              <a:rPr lang="ka-GE" dirty="0" err="1"/>
              <a:t>უკავშირდებარუის</a:t>
            </a:r>
            <a:r>
              <a:rPr lang="ka-GE" dirty="0"/>
              <a:t>-ურბნისის საეკლესიო კრება, რომელმაც აღმოფხვრა ის დარღვევები, რასაც ქართულ ეკლესიაში ჰქონდა ადგილი</a:t>
            </a:r>
          </a:p>
          <a:p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E5424-FB59-467C-93D0-4ADC9ED3A4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8414" y="2152357"/>
            <a:ext cx="2971848" cy="33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7D6DE9-2007-4FD0-9D12-CFA7FE749514}"/>
              </a:ext>
            </a:extLst>
          </p:cNvPr>
          <p:cNvSpPr/>
          <p:nvPr/>
        </p:nvSpPr>
        <p:spPr>
          <a:xfrm>
            <a:off x="0" y="0"/>
            <a:ext cx="96082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ka-GE" b="1" dirty="0"/>
              <a:t>დავით </a:t>
            </a:r>
            <a:r>
              <a:rPr lang="en-US" b="1" dirty="0"/>
              <a:t>IV-</a:t>
            </a:r>
            <a:r>
              <a:rPr lang="ka-GE" b="1" dirty="0"/>
              <a:t>ის საგარეო პოლიტიკა უაღრესად აქტიური იყო და ფეოდალური საქართველოს პროგრესის პოლიტიკური, ეკონომიკური და კულტურული წინსვლის საქმეს ემსახურებოდა. დავითის დროის საქართველოს ფართო მასშტაბის პოლიტიკური და კულტურული ურთიერთობა ჰქონდა ჩრდილო კავკასიისა (ოსები, </a:t>
            </a:r>
            <a:r>
              <a:rPr lang="ka-GE" b="1" dirty="0" err="1"/>
              <a:t>ყივჩაყები</a:t>
            </a:r>
            <a:r>
              <a:rPr lang="ka-GE" b="1" dirty="0"/>
              <a:t>, დაღესტნის ხალხები) და სხვა ხალხებთან, ძველ რუსეთთან, სომხეთთან, </a:t>
            </a:r>
            <a:r>
              <a:rPr lang="ka-GE" b="1" dirty="0" err="1"/>
              <a:t>შირვანთან</a:t>
            </a:r>
            <a:r>
              <a:rPr lang="ka-GE" b="1" dirty="0"/>
              <a:t>, ბიზანტიასა და ჯვაროსნებთან. დავითის მეფობის დროს საქართველომ ჯვაროსანთათვის განსაკუთრებული მნიშვნელობა შეიძინა: პირადად დავით აღმაშენებელი და მისი დროის საქართველო კასპიის კარის დამცველად და თურქ-სელჩუკთა წინააღმდეგ ბრძოლაში ჯვაროსანთა „</a:t>
            </a:r>
            <a:r>
              <a:rPr lang="ka-GE" b="1" dirty="0" err="1"/>
              <a:t>წინაბურჯად</a:t>
            </a:r>
            <a:r>
              <a:rPr lang="ka-GE" b="1" dirty="0"/>
              <a:t>“ მოიხსენიებოდა. დიდგორის ბრძოლის დროს დავით აღმაშენებლის ლაშქარში ჯვაროსნების („ფრანგების“) ყოფნა ასევე მიგვანიშნებს საქართველოს აქტიურ კონტაქტებზე ევროპის ქვეყნებთან და იმაზე, რომ საქართველო ევროპული სივრცის ნაწილი </a:t>
            </a:r>
            <a:r>
              <a:rPr lang="ka-GE" b="1" dirty="0" err="1"/>
              <a:t>იყო.დავით</a:t>
            </a:r>
            <a:r>
              <a:rPr lang="ka-GE" b="1" dirty="0"/>
              <a:t> </a:t>
            </a:r>
            <a:r>
              <a:rPr lang="en-US" b="1" dirty="0"/>
              <a:t>IV-</a:t>
            </a:r>
            <a:r>
              <a:rPr lang="ka-GE" b="1" dirty="0"/>
              <a:t>ის საგარეო პოლიტიკა უაღრესად აქტიური იყო და ფეოდალური საქართველოს პროგრესის პოლიტიკური, ეკონომიკური და კულტურული წინსვლის საქმეს ემსახურებოდა. დავითის დროის საქართველოს ფართო მასშტაბის პოლიტიკური და კულტურული ურთიერთობა ჰქონდა ჩრდილო კავკასიისა (</a:t>
            </a:r>
            <a:r>
              <a:rPr lang="ka-GE" b="1" dirty="0" err="1"/>
              <a:t>ოსები,ყივჩაყები</a:t>
            </a:r>
            <a:r>
              <a:rPr lang="ka-GE" b="1" dirty="0"/>
              <a:t>, დაღესტნის ხალხები) და სხვა ხალხებთან, ძველ რუსეთთან, სომხეთთან, </a:t>
            </a:r>
            <a:r>
              <a:rPr lang="ka-GE" b="1" dirty="0" err="1"/>
              <a:t>შირვანთან</a:t>
            </a:r>
            <a:r>
              <a:rPr lang="ka-GE" b="1" dirty="0"/>
              <a:t>, ბიზანტიასა და ჯვაროსნებთან. დავითის მეფობის დროს საქართველომ ჯვაროსანთათვის განსაკუთრებული მნიშვნელობა შეიძინა: პირადად დავით აღმაშენებელი და მისი დროის საქართველო კასპიის კარის დამცველად და თურქ-სელჩუკთა წინააღმდეგ ბრძოლაში ჯვაროსანთა „</a:t>
            </a:r>
            <a:r>
              <a:rPr lang="ka-GE" b="1" dirty="0" err="1"/>
              <a:t>წინაბურჯად</a:t>
            </a:r>
            <a:r>
              <a:rPr lang="ka-GE" b="1" dirty="0"/>
              <a:t>“ </a:t>
            </a:r>
            <a:r>
              <a:rPr lang="ka-GE" b="1" dirty="0" err="1"/>
              <a:t>მოიხსენიებოდა.დიდგორის</a:t>
            </a:r>
            <a:r>
              <a:rPr lang="ka-GE" b="1" dirty="0"/>
              <a:t> </a:t>
            </a:r>
            <a:r>
              <a:rPr lang="ka-GE" b="1" dirty="0" err="1"/>
              <a:t>ბრძოლისდროს</a:t>
            </a:r>
            <a:r>
              <a:rPr lang="ka-GE" b="1" dirty="0"/>
              <a:t> დავით აღმაშენებლის ლაშქარში ჯვაროსნების („ფრანგების“) ყოფნა ასევე მიგვანიშნებს საქართველოს აქტიურ კონტაქტებზე ევროპის ქვეყნებთან და იმაზე, რომ საქართველო ევროპული სივრცის ნაწილი იყო</a:t>
            </a:r>
            <a:r>
              <a:rPr lang="ka-GE" b="1" dirty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878F-8AD3-4A03-B08B-5840E4BD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49" y="31157"/>
            <a:ext cx="6497188" cy="1570961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ka-GE" dirty="0"/>
              <a:t>დავითის სამეფო ოჯახი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D5F9F-0012-4319-B046-3E132D65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792" y="422030"/>
            <a:ext cx="9226321" cy="56615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ka-GE" b="1" dirty="0"/>
              <a:t>დავითის ოჯახის შესახებ ცნობები ქართულ წყაროებში მწირადაა შემონახული. ახალგაზრდა უფლისწული ადრეულ ასაკში უნდა </a:t>
            </a:r>
            <a:r>
              <a:rPr lang="ka-GE" b="1" dirty="0" err="1"/>
              <a:t>დაქორწინებულიყო</a:t>
            </a:r>
            <a:r>
              <a:rPr lang="ka-GE" b="1" dirty="0"/>
              <a:t>. მისი პირველი ცოლის შესახებ მხოლოდ ისაა ცნობილი, რომ წარმოშობით სომეხი ყოფილა.[კ 1]დავითს მისგან შეეძინა სამი </a:t>
            </a:r>
            <a:r>
              <a:rPr lang="ka-GE" b="1" dirty="0" err="1"/>
              <a:t>შვილი:დემეტრე</a:t>
            </a:r>
            <a:r>
              <a:rPr lang="ka-GE" b="1" dirty="0"/>
              <a:t>, მოგვიანებით საქართველოს მეფე და ორი ქალიშვილი —</a:t>
            </a:r>
            <a:r>
              <a:rPr lang="ka-GE" b="1" dirty="0" err="1"/>
              <a:t>თამარიდაკატაჲ</a:t>
            </a:r>
            <a:r>
              <a:rPr lang="ka-GE" b="1" dirty="0"/>
              <a:t>. თამარი უფროსი იყო მეფის შვილებს შორის. 1105-1106 წლებში იგი შირვანში გაათხოვეს </a:t>
            </a:r>
            <a:r>
              <a:rPr lang="ka-GE" b="1" dirty="0" err="1"/>
              <a:t>აფრიდუნშირვანშაჰისძემანუჩაჰრ</a:t>
            </a:r>
            <a:r>
              <a:rPr lang="en-US" b="1" dirty="0"/>
              <a:t>II-</a:t>
            </a:r>
            <a:r>
              <a:rPr lang="ka-GE" b="1" dirty="0"/>
              <a:t>ზე.[104]მეფის მეორე ასული გათხოვილი </a:t>
            </a:r>
            <a:r>
              <a:rPr lang="ka-GE" b="1" dirty="0" err="1"/>
              <a:t>იყობიზანტიისიმპერატორის,ალექსი</a:t>
            </a:r>
            <a:r>
              <a:rPr lang="ka-GE" b="1" dirty="0"/>
              <a:t> </a:t>
            </a:r>
            <a:r>
              <a:rPr lang="en-US" b="1" dirty="0"/>
              <a:t>I </a:t>
            </a:r>
            <a:r>
              <a:rPr lang="ka-GE" b="1" dirty="0"/>
              <a:t>კომნენოსის, უმცროს ვაჟზე —ისააკზე</a:t>
            </a: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2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2386-5963-4C6D-9102-AA549522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0E2D-8479-437C-9F78-37DFB2CE7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098" y="1706447"/>
            <a:ext cx="6302325" cy="38807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ka-GE" b="1" dirty="0"/>
              <a:t>დავით აღმაშენებელს მეორე მეუღლისაგან, </a:t>
            </a:r>
            <a:r>
              <a:rPr lang="ka-GE" b="1" dirty="0" err="1"/>
              <a:t>ყივჩაყთამთავრის,ათრაქაშარაღანისძისასულგურანდუხტისაგან</a:t>
            </a:r>
            <a:r>
              <a:rPr lang="ka-GE" b="1" dirty="0"/>
              <a:t>, შეეძინა ვაჟი —ვახტანგი. გურანდუხტ დედოფალთან დავითს ქალიშვილებიც შესძენია, თუმცა მათი სახელები ცნობილი არ არის. ისინი მეფის ანდერძში </a:t>
            </a:r>
            <a:r>
              <a:rPr lang="ka-GE" b="1" dirty="0" err="1"/>
              <a:t>მოიხსენიებიან</a:t>
            </a:r>
            <a:r>
              <a:rPr lang="ka-GE" b="1" dirty="0"/>
              <a:t>.[104]თამარ მეფისდროინდელი ისტორიკოსის თქმით, დავითის ერთი ასული, რომელიც სწორედ გურანდუხტ დედოფლისაგან უნდა შესძენოდა მეფეს, გათხოვილი ყოფილა ოსეთში.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E08DB0-F501-49CD-A371-69DA453A8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4579" y="1597216"/>
            <a:ext cx="263065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9361-F5B6-4A44-92A3-357CD8434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005" y="63966"/>
            <a:ext cx="7766936" cy="1646302"/>
          </a:xfrm>
        </p:spPr>
        <p:txBody>
          <a:bodyPr/>
          <a:lstStyle/>
          <a:p>
            <a:br>
              <a:rPr lang="en-US" dirty="0"/>
            </a:br>
            <a:r>
              <a:rPr lang="ka-GE" dirty="0"/>
              <a:t>ტიტულატურა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F4575-4E5F-4A30-A7E2-85636F828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7" y="1255541"/>
            <a:ext cx="9270609" cy="553849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ka-GE" b="1" dirty="0"/>
              <a:t>დავითის სახელი პირველად 1073 წელს იხსენიება გიორგი </a:t>
            </a:r>
            <a:r>
              <a:rPr lang="en-US" b="1" dirty="0"/>
              <a:t>II-</a:t>
            </a:r>
            <a:r>
              <a:rPr lang="ka-GE" b="1" dirty="0"/>
              <a:t>ის მიერ შიომღვიმის მონასტრისადმი გაცემულ სიგელში, მაგრამ აქ მცირეწლოვანი უფლისწული მხოლოდ ბიზანტიური ტიტულით „</a:t>
            </a:r>
            <a:r>
              <a:rPr lang="ka-GE" b="1" dirty="0" err="1"/>
              <a:t>კურაპალატობით</a:t>
            </a:r>
            <a:r>
              <a:rPr lang="ka-GE" b="1" dirty="0"/>
              <a:t>“ იხსენიება. 1085 წელს დავითი უკვე მეფე და </a:t>
            </a:r>
            <a:r>
              <a:rPr lang="ka-GE" b="1" dirty="0" err="1"/>
              <a:t>სევასტოსია</a:t>
            </a:r>
            <a:r>
              <a:rPr lang="ka-GE" b="1" dirty="0"/>
              <a:t>.[12]ამ დროს გიორგი </a:t>
            </a:r>
            <a:r>
              <a:rPr lang="en-US" b="1" dirty="0"/>
              <a:t>II </a:t>
            </a:r>
            <a:r>
              <a:rPr lang="ka-GE" b="1" dirty="0"/>
              <a:t>ატარებდა ბიზანტიის იმპერიის უმაღლეს ტიტულს —</a:t>
            </a:r>
            <a:r>
              <a:rPr lang="ka-GE" b="1" dirty="0" err="1"/>
              <a:t>კესაროსს</a:t>
            </a:r>
            <a:r>
              <a:rPr lang="ka-GE" b="1" dirty="0"/>
              <a:t>. მისი ვაჟი კი </a:t>
            </a:r>
            <a:r>
              <a:rPr lang="ka-GE" b="1" dirty="0" err="1"/>
              <a:t>სევასტოსია</a:t>
            </a:r>
            <a:r>
              <a:rPr lang="ka-GE" b="1" dirty="0"/>
              <a:t>—შედარებით დაბალი რანგის ტიტულის მატარებელი. მოგვიანებით, დავითი „</a:t>
            </a:r>
            <a:r>
              <a:rPr lang="ka-GE" b="1" dirty="0" err="1"/>
              <a:t>პანიპერსევასტოსად</a:t>
            </a:r>
            <a:r>
              <a:rPr lang="ka-GE" b="1" dirty="0"/>
              <a:t>“ </a:t>
            </a:r>
            <a:r>
              <a:rPr lang="ka-GE" b="1" dirty="0" err="1"/>
              <a:t>მოიხსენიება</a:t>
            </a:r>
            <a:r>
              <a:rPr lang="ka-GE" b="1" dirty="0"/>
              <a:t>. როგორც ჩანს, გიორგი </a:t>
            </a:r>
            <a:r>
              <a:rPr lang="en-US" b="1" dirty="0"/>
              <a:t>II-</a:t>
            </a:r>
            <a:r>
              <a:rPr lang="ka-GE" b="1" dirty="0" err="1"/>
              <a:t>მმელიქ-შაჰთანმოსალაპარაკებლად</a:t>
            </a:r>
            <a:r>
              <a:rPr lang="ka-GE" b="1" dirty="0"/>
              <a:t> წასვლის წინ, სავარაუდოდ, 1083 წელს, თავისი მხოლოდშობილი ვაჟი მეფე-თანამოსაყდრედ აკურთხა.[12]საქართველოს სამეფო კარისთვის ეს ახალი არ იყო, რადგანაც იგივე ნაბიჯი რამდენიმე ათეული წლის წინ </a:t>
            </a:r>
            <a:r>
              <a:rPr lang="ka-GE" b="1" dirty="0" err="1"/>
              <a:t>გადადგაგიორგი</a:t>
            </a:r>
            <a:r>
              <a:rPr lang="ka-GE" b="1" dirty="0"/>
              <a:t> </a:t>
            </a:r>
            <a:r>
              <a:rPr lang="en-US" b="1" dirty="0"/>
              <a:t>II-</a:t>
            </a:r>
            <a:r>
              <a:rPr lang="ka-GE" b="1" dirty="0" err="1"/>
              <a:t>ისმამამ,ბაგრატ</a:t>
            </a:r>
            <a:r>
              <a:rPr lang="ka-GE" b="1" dirty="0"/>
              <a:t> </a:t>
            </a:r>
            <a:r>
              <a:rPr lang="en-US" b="1" dirty="0"/>
              <a:t>IV-</a:t>
            </a:r>
            <a:r>
              <a:rPr lang="ka-GE" b="1" dirty="0"/>
              <a:t>მ, როდესაც იგი ბიზანტიაში წავიდა და თანამოსაყდრედ შვილი დატოვა</a:t>
            </a: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9752-093A-4A1D-AB9C-B844C87E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AC9F-0B15-4157-ABE2-94B71BC8F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04800"/>
            <a:ext cx="5233182" cy="553443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ka-GE" b="1" dirty="0"/>
              <a:t>ერთიანი საქართველოს მეფეთაგან დავითი პირველი იყო რომელმაც ბიზანტიური </a:t>
            </a:r>
            <a:r>
              <a:rPr lang="ka-GE" b="1" dirty="0" err="1"/>
              <a:t>საკარისკაცოტიტულები</a:t>
            </a:r>
            <a:r>
              <a:rPr lang="ka-GE" b="1" dirty="0"/>
              <a:t> უარყო. აღსანიშნავია, რომ </a:t>
            </a:r>
            <a:r>
              <a:rPr lang="en-US" b="1" dirty="0"/>
              <a:t>XI </a:t>
            </a:r>
            <a:r>
              <a:rPr lang="ka-GE" b="1" dirty="0"/>
              <a:t>საუკუნის საქართველოს ყველა მეფე ატარებდაკურაპალატის,ნოველისიმოსის,სევასტოსის,მაგისტროსისთუკესაროსისტიტულებს. თვით დავითი, როგორც ერთ-ერთი საბუთიდან ჩანს, ჯერ კიდევ გამეფებამდე ატარებდა </a:t>
            </a:r>
            <a:r>
              <a:rPr lang="ka-GE" b="1" dirty="0" err="1"/>
              <a:t>სევასტოსისტიტულს</a:t>
            </a:r>
            <a:r>
              <a:rPr lang="ka-GE" b="1" dirty="0"/>
              <a:t>. იგი ერთ საბუთში „</a:t>
            </a:r>
            <a:r>
              <a:rPr lang="ka-GE" b="1" dirty="0" err="1"/>
              <a:t>პანიპერსევასტოსადათაც</a:t>
            </a:r>
            <a:r>
              <a:rPr lang="ka-GE" b="1" dirty="0"/>
              <a:t>“ იწოდება. ფაქტია, რომ დავითმა გარკვეული პოლიტიკური და ეკონომიკური წარმატებების მიღწევის შემდეგ უარყო ბიზანტიური ტიტულები. სწორედ ამიტომაა, რომ </a:t>
            </a:r>
            <a:r>
              <a:rPr lang="en-US" b="1" dirty="0"/>
              <a:t>XI </a:t>
            </a:r>
            <a:r>
              <a:rPr lang="ka-GE" b="1" dirty="0"/>
              <a:t>საუკუნის 90-იანი წლებიდან მოკიდებული იგი არც ერთ წყაროში ბიზანტიური </a:t>
            </a:r>
            <a:r>
              <a:rPr lang="ka-GE" b="1" dirty="0" err="1"/>
              <a:t>საკარისკაცოტიტულით</a:t>
            </a:r>
            <a:r>
              <a:rPr lang="ka-GE" b="1" dirty="0"/>
              <a:t> აღარ </a:t>
            </a:r>
            <a:r>
              <a:rPr lang="ka-GE" b="1" dirty="0" err="1"/>
              <a:t>მოიხსენიება</a:t>
            </a:r>
            <a:r>
              <a:rPr lang="ka-GE" b="1" dirty="0"/>
              <a:t>. ეს სრულიად გარკვევით მიუთითებდა იმ ფაქტზე, რომ საქართველო ამიერიდან თავს ბიზანტიის თანასწორ ქვეყნად თვლიდა</a:t>
            </a:r>
            <a:endParaRPr lang="ka-GE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0014D-6F7B-4678-B792-09DD124E7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182" y="1130677"/>
            <a:ext cx="4431323" cy="388268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ka-GE" sz="2200" dirty="0"/>
              <a:t>დავით </a:t>
            </a:r>
            <a:r>
              <a:rPr lang="en-US" sz="2200" dirty="0"/>
              <a:t>IV-</a:t>
            </a:r>
            <a:r>
              <a:rPr lang="ka-GE" sz="2200" dirty="0"/>
              <a:t>ის სრულ ტიტულატურას </a:t>
            </a:r>
            <a:r>
              <a:rPr lang="ka-GE" sz="2200" dirty="0" err="1"/>
              <a:t>წარმოადგენდა:</a:t>
            </a:r>
            <a:r>
              <a:rPr lang="ka-GE" sz="2200" b="1" dirty="0" err="1"/>
              <a:t>„მეფე</a:t>
            </a:r>
            <a:r>
              <a:rPr lang="ka-GE" sz="2200" b="1" dirty="0"/>
              <a:t> აფხაზთა, ქართველთა, რანთა, კახთა და </a:t>
            </a:r>
            <a:r>
              <a:rPr lang="ka-GE" sz="2200" b="1" dirty="0" err="1"/>
              <a:t>სომეხთა“.</a:t>
            </a:r>
            <a:r>
              <a:rPr lang="ka-GE" sz="2200" dirty="0" err="1"/>
              <a:t>შირვანისა</a:t>
            </a:r>
            <a:r>
              <a:rPr lang="ka-GE" sz="2200" dirty="0"/>
              <a:t> და ანისის შემოერთების შემდეგ დავითის ამ ტიტულს, ჩანს, </a:t>
            </a:r>
            <a:r>
              <a:rPr lang="ka-GE" sz="2200" dirty="0" err="1"/>
              <a:t>დაემატა</a:t>
            </a:r>
            <a:r>
              <a:rPr lang="ka-GE" sz="2200" b="1" dirty="0" err="1"/>
              <a:t>„შარვანშა“</a:t>
            </a:r>
            <a:r>
              <a:rPr lang="ka-GE" sz="2200" dirty="0" err="1"/>
              <a:t>და</a:t>
            </a:r>
            <a:r>
              <a:rPr lang="ka-GE" sz="2200" b="1" dirty="0" err="1"/>
              <a:t>„შაჰანშა</a:t>
            </a:r>
            <a:r>
              <a:rPr lang="ka-GE" sz="2200" b="1" dirty="0"/>
              <a:t>“</a:t>
            </a:r>
            <a:r>
              <a:rPr lang="ka-GE" sz="2200" dirty="0"/>
              <a:t>, რაც შემდგომში ქართველი მეფეების ტიტულატურაში აისახა</a:t>
            </a:r>
            <a:r>
              <a:rPr lang="ka-GE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483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1005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Sylfaen</vt:lpstr>
      <vt:lpstr>Trebuchet MS</vt:lpstr>
      <vt:lpstr>Wingdings 3</vt:lpstr>
      <vt:lpstr>Facet</vt:lpstr>
      <vt:lpstr>დავით აღმაშენებლის ხსენების დრღე  პრეზენტატორი: სსიპ ბოლნისის მუნიციპალიტეტის სოფელ ხიდისყურის  საჯარო სკოლის მოსწავლეები</vt:lpstr>
      <vt:lpstr>             დავით IV აღმაშენებელი</vt:lpstr>
      <vt:lpstr>PowerPoint Presentation</vt:lpstr>
      <vt:lpstr> </vt:lpstr>
      <vt:lpstr>PowerPoint Presentation</vt:lpstr>
      <vt:lpstr> დავითის სამეფო ოჯახი</vt:lpstr>
      <vt:lpstr> </vt:lpstr>
      <vt:lpstr> ტიტულატურა</vt:lpstr>
      <vt:lpstr> </vt:lpstr>
      <vt:lpstr> გარდაცვალება და დაკრძალვა</vt:lpstr>
      <vt:lpstr> საინტერესოცნობები</vt:lpstr>
      <vt:lpstr> დავით აღმაშენებლის დროშა. დროშაზე გამოსახულია ჯვარი და ცხენი რქოსანი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სსიპ ბოლნისის მუნიციპალიტეტის სოფელ ხიდისყურის  საჯარო სკოლა </dc:title>
  <dc:creator>Khidiskuri</dc:creator>
  <cp:lastModifiedBy>Khidiskuri</cp:lastModifiedBy>
  <cp:revision>7</cp:revision>
  <dcterms:created xsi:type="dcterms:W3CDTF">2025-02-10T08:43:56Z</dcterms:created>
  <dcterms:modified xsi:type="dcterms:W3CDTF">2025-02-10T10:13:36Z</dcterms:modified>
</cp:coreProperties>
</file>